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81" r:id="rId2"/>
  </p:sldMasterIdLst>
  <p:notesMasterIdLst>
    <p:notesMasterId r:id="rId17"/>
  </p:notesMasterIdLst>
  <p:sldIdLst>
    <p:sldId id="256" r:id="rId3"/>
    <p:sldId id="274" r:id="rId4"/>
    <p:sldId id="279" r:id="rId5"/>
    <p:sldId id="259" r:id="rId6"/>
    <p:sldId id="264" r:id="rId7"/>
    <p:sldId id="265" r:id="rId8"/>
    <p:sldId id="275" r:id="rId9"/>
    <p:sldId id="280" r:id="rId10"/>
    <p:sldId id="278" r:id="rId11"/>
    <p:sldId id="260" r:id="rId12"/>
    <p:sldId id="263" r:id="rId13"/>
    <p:sldId id="277" r:id="rId14"/>
    <p:sldId id="276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2B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69"/>
    <p:restoredTop sz="94551"/>
  </p:normalViewPr>
  <p:slideViewPr>
    <p:cSldViewPr snapToGrid="0" snapToObjects="1">
      <p:cViewPr>
        <p:scale>
          <a:sx n="80" d="100"/>
          <a:sy n="80" d="100"/>
        </p:scale>
        <p:origin x="147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hasanhaq/metis_hasan/projects/03-flows/ppt/chart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Users/hasanhaq/metis_hasan/projects/03-flows/ppt/chart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//Users/hasanhaq/metis_hasan/projects/03-flows/ppt/char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defRPr>
            </a:pPr>
            <a:r>
              <a:rPr lang="en-US" b="1"/>
              <a:t>Linear SVC</a:t>
            </a:r>
          </a:p>
        </c:rich>
      </c:tx>
      <c:layout>
        <c:manualLayout>
          <c:xMode val="edge"/>
          <c:yMode val="edge"/>
          <c:x val="0.357438023427284"/>
          <c:y val="0.0176470588235294"/>
        </c:manualLayout>
      </c:layout>
      <c:overlay val="0"/>
      <c:spPr>
        <a:noFill/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424028268551237"/>
          <c:y val="0.13"/>
          <c:w val="0.908127208480565"/>
          <c:h val="0.747794349235757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charset="0"/>
                    <a:ea typeface="Arial" charset="0"/>
                    <a:cs typeface="Arial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chart!$B$21:$B$24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</c:v>
                </c:pt>
              </c:strCache>
            </c:strRef>
          </c:cat>
          <c:val>
            <c:numRef>
              <c:f>chart!$C$21:$C$24</c:f>
              <c:numCache>
                <c:formatCode>General</c:formatCode>
                <c:ptCount val="4"/>
                <c:pt idx="0">
                  <c:v>0.89</c:v>
                </c:pt>
                <c:pt idx="1">
                  <c:v>0.57</c:v>
                </c:pt>
                <c:pt idx="2">
                  <c:v>0.98</c:v>
                </c:pt>
                <c:pt idx="3">
                  <c:v>0.72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6"/>
        <c:overlap val="14"/>
        <c:axId val="1873918800"/>
        <c:axId val="1873921120"/>
      </c:barChart>
      <c:catAx>
        <c:axId val="1873918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pPr>
            <a:endParaRPr lang="en-US"/>
          </a:p>
        </c:txPr>
        <c:crossAx val="1873921120"/>
        <c:crosses val="autoZero"/>
        <c:auto val="1"/>
        <c:lblAlgn val="ctr"/>
        <c:lblOffset val="100"/>
        <c:noMultiLvlLbl val="0"/>
      </c:catAx>
      <c:valAx>
        <c:axId val="1873921120"/>
        <c:scaling>
          <c:orientation val="minMax"/>
        </c:scaling>
        <c:delete val="1"/>
        <c:axPos val="l"/>
        <c:majorTickMark val="none"/>
        <c:minorTickMark val="none"/>
        <c:tickLblPos val="nextTo"/>
        <c:crossAx val="1873918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latin typeface="Arial" charset="0"/>
          <a:ea typeface="Arial" charset="0"/>
          <a:cs typeface="Arial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defRPr>
            </a:pPr>
            <a:r>
              <a:rPr lang="en-US" b="1"/>
              <a:t>Random Forests</a:t>
            </a:r>
          </a:p>
        </c:rich>
      </c:tx>
      <c:layout/>
      <c:overlay val="0"/>
      <c:spPr>
        <a:noFill/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459363957597173"/>
          <c:y val="0.188823529411765"/>
          <c:w val="0.908127208480565"/>
          <c:h val="0.6772061139416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charset="0"/>
                    <a:ea typeface="Arial" charset="0"/>
                    <a:cs typeface="Arial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chart!$B$3:$B$6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</c:v>
                </c:pt>
              </c:strCache>
            </c:strRef>
          </c:cat>
          <c:val>
            <c:numRef>
              <c:f>chart!$C$3:$C$6</c:f>
              <c:numCache>
                <c:formatCode>General</c:formatCode>
                <c:ptCount val="4"/>
                <c:pt idx="0">
                  <c:v>0.91</c:v>
                </c:pt>
                <c:pt idx="1">
                  <c:v>0.99</c:v>
                </c:pt>
                <c:pt idx="2">
                  <c:v>0.35</c:v>
                </c:pt>
                <c:pt idx="3">
                  <c:v>0.52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6"/>
        <c:overlap val="14"/>
        <c:axId val="1873934528"/>
        <c:axId val="1873936848"/>
      </c:barChart>
      <c:catAx>
        <c:axId val="1873934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pPr>
            <a:endParaRPr lang="en-US"/>
          </a:p>
        </c:txPr>
        <c:crossAx val="1873936848"/>
        <c:crosses val="autoZero"/>
        <c:auto val="1"/>
        <c:lblAlgn val="ctr"/>
        <c:lblOffset val="100"/>
        <c:noMultiLvlLbl val="0"/>
      </c:catAx>
      <c:valAx>
        <c:axId val="1873936848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1873934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latin typeface="Arial" charset="0"/>
          <a:ea typeface="Arial" charset="0"/>
          <a:cs typeface="Arial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defRPr>
            </a:pPr>
            <a:r>
              <a:rPr lang="en-US" b="1"/>
              <a:t>Logistic Regression</a:t>
            </a:r>
          </a:p>
        </c:rich>
      </c:tx>
      <c:layout/>
      <c:overlay val="0"/>
      <c:spPr>
        <a:noFill/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459363957597173"/>
          <c:y val="0.188823529411765"/>
          <c:w val="0.908127208480565"/>
          <c:h val="0.6772061139416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94209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charset="0"/>
                    <a:ea typeface="Arial" charset="0"/>
                    <a:cs typeface="Arial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chart!$B$9:$B$12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</c:v>
                </c:pt>
              </c:strCache>
            </c:strRef>
          </c:cat>
          <c:val>
            <c:numRef>
              <c:f>chart!$C$9:$C$12</c:f>
              <c:numCache>
                <c:formatCode>General</c:formatCode>
                <c:ptCount val="4"/>
                <c:pt idx="0">
                  <c:v>0.88</c:v>
                </c:pt>
                <c:pt idx="1">
                  <c:v>0.55</c:v>
                </c:pt>
                <c:pt idx="2">
                  <c:v>0.99</c:v>
                </c:pt>
                <c:pt idx="3">
                  <c:v>0.71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6"/>
        <c:overlap val="14"/>
        <c:axId val="1873960832"/>
        <c:axId val="1873963584"/>
      </c:barChart>
      <c:catAx>
        <c:axId val="1873960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pPr>
            <a:endParaRPr lang="en-US"/>
          </a:p>
        </c:txPr>
        <c:crossAx val="1873963584"/>
        <c:crosses val="autoZero"/>
        <c:auto val="1"/>
        <c:lblAlgn val="ctr"/>
        <c:lblOffset val="100"/>
        <c:noMultiLvlLbl val="0"/>
      </c:catAx>
      <c:valAx>
        <c:axId val="1873963584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1873960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latin typeface="Arial" charset="0"/>
          <a:ea typeface="Arial" charset="0"/>
          <a:cs typeface="Arial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tiff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gi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5EFCB3-8D53-4048-8DD7-4C19ACCCB2AC}" type="datetimeFigureOut">
              <a:rPr lang="en-US" smtClean="0"/>
              <a:t>2/22/17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FD359E-5534-414D-9871-FC5CA5B29C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527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D359E-5534-414D-9871-FC5CA5B29C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1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D359E-5534-414D-9871-FC5CA5B29C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54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4.xml"/><Relationship Id="rId18" Type="http://schemas.openxmlformats.org/officeDocument/2006/relationships/theme" Target="../theme/theme2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Relationship Id="rId9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 userDrawn="1"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 userDrawn="1"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 userDrawn="1"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2549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6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5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3.tiff"/><Relationship Id="rId3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343622"/>
            <a:ext cx="8791575" cy="1107748"/>
          </a:xfrm>
        </p:spPr>
        <p:txBody>
          <a:bodyPr>
            <a:no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 malware classification project</a:t>
            </a:r>
            <a:br>
              <a:rPr lang="en-US" sz="2800" dirty="0" smtClean="0">
                <a:solidFill>
                  <a:schemeClr val="bg1"/>
                </a:solidFill>
              </a:rPr>
            </a:br>
            <a:r>
              <a:rPr lang="en-US" sz="2800" dirty="0" smtClean="0">
                <a:solidFill>
                  <a:schemeClr val="bg1"/>
                </a:solidFill>
              </a:rPr>
              <a:t>By Hasan </a:t>
            </a:r>
            <a:r>
              <a:rPr lang="en-US" sz="2800" dirty="0" err="1" smtClean="0">
                <a:solidFill>
                  <a:schemeClr val="bg1"/>
                </a:solidFill>
              </a:rPr>
              <a:t>haq</a:t>
            </a:r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876424" y="1565753"/>
            <a:ext cx="8791575" cy="1944210"/>
          </a:xfrm>
        </p:spPr>
        <p:txBody>
          <a:bodyPr>
            <a:normAutofit/>
          </a:bodyPr>
          <a:lstStyle/>
          <a:p>
            <a:pPr lvl="0" defTabSz="457200">
              <a:lnSpc>
                <a:spcPct val="100000"/>
              </a:lnSpc>
              <a:spcBef>
                <a:spcPts val="0"/>
              </a:spcBef>
            </a:pPr>
            <a:r>
              <a:rPr lang="en-US" sz="9600" b="1" cap="none" dirty="0">
                <a:ln w="10160">
                  <a:solidFill>
                    <a:srgbClr val="63A0CC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FINDING </a:t>
            </a:r>
            <a:r>
              <a:rPr lang="en-US" sz="9600" b="1" i="1" cap="none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rgbClr val="B82B18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NERIS</a:t>
            </a:r>
            <a:endParaRPr lang="en-US" sz="6600" i="1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</p:spTree>
    <p:extLst>
      <p:ext uri="{BB962C8B-B14F-4D97-AF65-F5344CB8AC3E}">
        <p14:creationId xmlns:p14="http://schemas.microsoft.com/office/powerpoint/2010/main" val="491106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9338846"/>
              </p:ext>
            </p:extLst>
          </p:nvPr>
        </p:nvGraphicFramePr>
        <p:xfrm>
          <a:off x="934279" y="1709530"/>
          <a:ext cx="10436086" cy="4014678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3478695"/>
                <a:gridCol w="3387735"/>
                <a:gridCol w="3569656"/>
              </a:tblGrid>
              <a:tr h="66911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START</a:t>
                      </a:r>
                      <a:r>
                        <a:rPr lang="en-US" sz="3200" baseline="0" dirty="0" smtClean="0"/>
                        <a:t> TIME</a:t>
                      </a:r>
                      <a:endParaRPr lang="en-US" sz="3200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SOURCE ADDRESS</a:t>
                      </a:r>
                      <a:endParaRPr lang="en-US" sz="3200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MIN</a:t>
                      </a:r>
                      <a:r>
                        <a:rPr lang="en-US" sz="3200" baseline="0" dirty="0" smtClean="0"/>
                        <a:t> PACKET SIZE</a:t>
                      </a:r>
                      <a:endParaRPr lang="en-US" sz="3200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669113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DURATION</a:t>
                      </a:r>
                      <a:endParaRPr lang="en-US" sz="3200" b="1" dirty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chemeClr val="accent5"/>
                        </a:solidFill>
                        <a:effectLst>
                          <a:outerShdw blurRad="12700" dist="38100" dir="2700000" algn="tl" rotWithShape="0">
                            <a:schemeClr val="accent5">
                              <a:lumMod val="60000"/>
                              <a:lumOff val="40000"/>
                            </a:scheme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DEST ADDRESS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MEAN PACKET SIZE</a:t>
                      </a:r>
                      <a:endParaRPr lang="en-US" sz="3200" b="1" dirty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chemeClr val="accent5"/>
                        </a:solidFill>
                        <a:effectLst>
                          <a:outerShdw blurRad="12700" dist="38100" dir="2700000" algn="tl" rotWithShape="0">
                            <a:schemeClr val="accent5">
                              <a:lumMod val="60000"/>
                              <a:lumOff val="40000"/>
                            </a:schemeClr>
                          </a:outerShdw>
                        </a:effectLst>
                      </a:endParaRPr>
                    </a:p>
                  </a:txBody>
                  <a:tcPr/>
                </a:tc>
              </a:tr>
              <a:tr h="66911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TOS</a:t>
                      </a:r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SOURCE</a:t>
                      </a:r>
                      <a:r>
                        <a:rPr lang="en-US" sz="3200" baseline="0" dirty="0" smtClean="0"/>
                        <a:t> PORT</a:t>
                      </a:r>
                      <a:endParaRPr lang="en-US" sz="3200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MAX PACKET SIZE</a:t>
                      </a:r>
                      <a:endParaRPr lang="en-US" sz="3200" b="1" dirty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chemeClr val="accent5"/>
                        </a:solidFill>
                        <a:effectLst>
                          <a:outerShdw blurRad="12700" dist="38100" dir="2700000" algn="tl" rotWithShape="0">
                            <a:schemeClr val="accent5">
                              <a:lumMod val="60000"/>
                              <a:lumOff val="40000"/>
                            </a:schemeClr>
                          </a:outerShdw>
                        </a:effectLst>
                      </a:endParaRPr>
                    </a:p>
                  </a:txBody>
                  <a:tcPr/>
                </a:tc>
              </a:tr>
              <a:tr h="669113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TTL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DES PORT</a:t>
                      </a:r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PACKET</a:t>
                      </a:r>
                      <a:r>
                        <a:rPr lang="en-US" sz="3200" b="1" baseline="0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 LOSS</a:t>
                      </a:r>
                      <a:endParaRPr lang="en-US" sz="3200" b="1" dirty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chemeClr val="accent5"/>
                        </a:solidFill>
                        <a:effectLst>
                          <a:outerShdw blurRad="12700" dist="38100" dir="2700000" algn="tl" rotWithShape="0">
                            <a:schemeClr val="accent5">
                              <a:lumMod val="60000"/>
                              <a:lumOff val="40000"/>
                            </a:schemeClr>
                          </a:outerShdw>
                        </a:effectLst>
                      </a:endParaRPr>
                    </a:p>
                  </a:txBody>
                  <a:tcPr/>
                </a:tc>
              </a:tr>
              <a:tr h="669113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HOPS</a:t>
                      </a:r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PROTOCOL</a:t>
                      </a:r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TOTAL</a:t>
                      </a:r>
                      <a:r>
                        <a:rPr lang="en-US" sz="3200" b="1" baseline="0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 BYTES</a:t>
                      </a:r>
                      <a:endParaRPr lang="en-US" sz="3200" b="1" dirty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chemeClr val="accent5"/>
                        </a:solidFill>
                        <a:effectLst>
                          <a:outerShdw blurRad="12700" dist="38100" dir="2700000" algn="tl" rotWithShape="0">
                            <a:schemeClr val="accent5">
                              <a:lumMod val="60000"/>
                              <a:lumOff val="40000"/>
                            </a:schemeClr>
                          </a:outerShdw>
                        </a:effectLst>
                      </a:endParaRPr>
                    </a:p>
                  </a:txBody>
                  <a:tcPr/>
                </a:tc>
              </a:tr>
              <a:tr h="669113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FLOW DIRECTION</a:t>
                      </a:r>
                      <a:endParaRPr lang="en-US" sz="32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STATE</a:t>
                      </a:r>
                      <a:endParaRPr lang="en-US" sz="3200" b="1" dirty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chemeClr val="accent5"/>
                        </a:solidFill>
                        <a:effectLst>
                          <a:outerShdw blurRad="12700" dist="38100" dir="2700000" algn="tl" rotWithShape="0">
                            <a:schemeClr val="accent5">
                              <a:lumMod val="60000"/>
                              <a:lumOff val="40000"/>
                            </a:scheme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APP </a:t>
                      </a:r>
                      <a:r>
                        <a:rPr lang="en-US" sz="3200" b="1" baseline="0" dirty="0" smtClean="0">
                          <a:ln w="9525">
                            <a:solidFill>
                              <a:schemeClr val="bg1"/>
                            </a:solidFill>
                            <a:prstDash val="solid"/>
                          </a:ln>
                          <a:solidFill>
                            <a:schemeClr val="accent5"/>
                          </a:solidFill>
                          <a:effectLst>
                            <a:outerShdw blurRad="12700" dist="38100" dir="2700000" algn="tl" rotWithShape="0">
                              <a:schemeClr val="accent5">
                                <a:lumMod val="60000"/>
                                <a:lumOff val="40000"/>
                              </a:schemeClr>
                            </a:outerShdw>
                          </a:effectLst>
                        </a:rPr>
                        <a:t>BYTES</a:t>
                      </a:r>
                      <a:endParaRPr lang="en-US" sz="3200" b="1" dirty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chemeClr val="accent5"/>
                        </a:solidFill>
                        <a:effectLst>
                          <a:outerShdw blurRad="12700" dist="38100" dir="2700000" algn="tl" rotWithShape="0">
                            <a:schemeClr val="accent5">
                              <a:lumMod val="60000"/>
                              <a:lumOff val="40000"/>
                            </a:schemeClr>
                          </a:outerShdw>
                        </a:effectLst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itle 4"/>
          <p:cNvSpPr txBox="1">
            <a:spLocks/>
          </p:cNvSpPr>
          <p:nvPr/>
        </p:nvSpPr>
        <p:spPr>
          <a:xfrm>
            <a:off x="934279" y="191019"/>
            <a:ext cx="10436085" cy="127997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200">
              <a:lnSpc>
                <a:spcPct val="100000"/>
              </a:lnSpc>
              <a:spcBef>
                <a:spcPts val="0"/>
              </a:spcBef>
            </a:pPr>
            <a:r>
              <a:rPr lang="en-US" sz="7200" b="1" i="1" cap="none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rgbClr val="B82B18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Packet Flow </a:t>
            </a:r>
            <a:r>
              <a:rPr lang="en-US" sz="7200" b="1" i="1" cap="none" dirty="0" smtClean="0">
                <a:ln w="10160">
                  <a:solidFill>
                    <a:srgbClr val="63A0CC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FEATURES</a:t>
            </a:r>
            <a:endParaRPr lang="en-US" sz="7200" i="1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</p:spTree>
    <p:extLst>
      <p:ext uri="{BB962C8B-B14F-4D97-AF65-F5344CB8AC3E}">
        <p14:creationId xmlns:p14="http://schemas.microsoft.com/office/powerpoint/2010/main" val="1591507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 txBox="1">
            <a:spLocks/>
          </p:cNvSpPr>
          <p:nvPr/>
        </p:nvSpPr>
        <p:spPr>
          <a:xfrm>
            <a:off x="188843" y="250654"/>
            <a:ext cx="7931427" cy="127997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200">
              <a:lnSpc>
                <a:spcPct val="100000"/>
              </a:lnSpc>
              <a:spcBef>
                <a:spcPts val="0"/>
              </a:spcBef>
            </a:pPr>
            <a:r>
              <a:rPr lang="en-US" sz="7200" b="1" cap="none" dirty="0" smtClean="0">
                <a:ln w="10160">
                  <a:solidFill>
                    <a:srgbClr val="63A0CC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RANDOM FORESTS</a:t>
            </a:r>
            <a:endParaRPr lang="en-US" sz="7200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  <p:sp>
        <p:nvSpPr>
          <p:cNvPr id="4" name="Title 4"/>
          <p:cNvSpPr txBox="1">
            <a:spLocks/>
          </p:cNvSpPr>
          <p:nvPr/>
        </p:nvSpPr>
        <p:spPr>
          <a:xfrm>
            <a:off x="4679259" y="1248449"/>
            <a:ext cx="7088671" cy="135635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>
              <a:lnSpc>
                <a:spcPct val="100000"/>
              </a:lnSpc>
              <a:spcBef>
                <a:spcPts val="0"/>
              </a:spcBef>
            </a:pPr>
            <a:r>
              <a:rPr lang="en-US" sz="8000" b="1" i="1" cap="none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rgbClr val="B82B18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Feature Selection</a:t>
            </a:r>
            <a:endParaRPr lang="en-US" sz="5400" i="1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1239"/>
            <a:ext cx="12192000" cy="433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344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>
            <a:spLocks/>
          </p:cNvSpPr>
          <p:nvPr/>
        </p:nvSpPr>
        <p:spPr>
          <a:xfrm>
            <a:off x="-64170" y="171141"/>
            <a:ext cx="12528884" cy="127997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200">
              <a:lnSpc>
                <a:spcPct val="100000"/>
              </a:lnSpc>
              <a:spcBef>
                <a:spcPts val="0"/>
              </a:spcBef>
            </a:pPr>
            <a:r>
              <a:rPr lang="en-US" sz="7200" b="1" cap="none" dirty="0" smtClean="0">
                <a:ln w="10160">
                  <a:solidFill>
                    <a:srgbClr val="63A0CC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ROC CURVE (OUT OF SAMPLE)</a:t>
            </a:r>
            <a:endParaRPr lang="en-US" sz="7200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893" y="1132557"/>
            <a:ext cx="10956758" cy="572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500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0251821"/>
              </p:ext>
            </p:extLst>
          </p:nvPr>
        </p:nvGraphicFramePr>
        <p:xfrm>
          <a:off x="3735885" y="3994398"/>
          <a:ext cx="4572000" cy="2423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5514912"/>
              </p:ext>
            </p:extLst>
          </p:nvPr>
        </p:nvGraphicFramePr>
        <p:xfrm>
          <a:off x="1411034" y="1378735"/>
          <a:ext cx="4572000" cy="2423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Title 4"/>
          <p:cNvSpPr txBox="1">
            <a:spLocks/>
          </p:cNvSpPr>
          <p:nvPr/>
        </p:nvSpPr>
        <p:spPr>
          <a:xfrm>
            <a:off x="2128697" y="171141"/>
            <a:ext cx="7931427" cy="127997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200">
              <a:lnSpc>
                <a:spcPct val="100000"/>
              </a:lnSpc>
              <a:spcBef>
                <a:spcPts val="0"/>
              </a:spcBef>
            </a:pPr>
            <a:r>
              <a:rPr lang="en-US" sz="7200" b="1" cap="none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rgbClr val="B82B18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NEW TEST SET</a:t>
            </a:r>
            <a:endParaRPr lang="en-US" sz="7200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9059714" y="80212"/>
            <a:ext cx="2704945" cy="11041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12750" indent="-412750">
              <a:lnSpc>
                <a:spcPct val="100000"/>
              </a:lnSpc>
              <a:spcBef>
                <a:spcPts val="200"/>
              </a:spcBef>
              <a:buFont typeface="Wingdings" charset="2"/>
              <a:buChar char="§"/>
            </a:pPr>
            <a:r>
              <a:rPr lang="en-US" sz="2000" dirty="0" smtClean="0"/>
              <a:t>400 MB CSV</a:t>
            </a:r>
          </a:p>
          <a:p>
            <a:pPr marL="412750" indent="-412750">
              <a:lnSpc>
                <a:spcPct val="100000"/>
              </a:lnSpc>
              <a:spcBef>
                <a:spcPts val="200"/>
              </a:spcBef>
              <a:buFont typeface="Wingdings" charset="2"/>
              <a:buChar char="§"/>
            </a:pPr>
            <a:r>
              <a:rPr lang="en-US" sz="2000" dirty="0" smtClean="0"/>
              <a:t>2.1mm rows raw</a:t>
            </a:r>
          </a:p>
          <a:p>
            <a:pPr marL="412750" indent="-412750">
              <a:lnSpc>
                <a:spcPct val="100000"/>
              </a:lnSpc>
              <a:spcBef>
                <a:spcPts val="200"/>
              </a:spcBef>
              <a:buFont typeface="Wingdings" charset="2"/>
              <a:buChar char="§"/>
            </a:pPr>
            <a:r>
              <a:rPr lang="en-US" sz="2000" dirty="0" smtClean="0"/>
              <a:t>1.3mm rows clean</a:t>
            </a:r>
          </a:p>
        </p:txBody>
      </p:sp>
      <p:sp>
        <p:nvSpPr>
          <p:cNvPr id="31" name="Oval 30"/>
          <p:cNvSpPr/>
          <p:nvPr/>
        </p:nvSpPr>
        <p:spPr>
          <a:xfrm>
            <a:off x="2855495" y="1844842"/>
            <a:ext cx="625642" cy="288758"/>
          </a:xfrm>
          <a:prstGeom prst="ellipse">
            <a:avLst/>
          </a:prstGeom>
          <a:noFill/>
          <a:ln w="22225">
            <a:solidFill>
              <a:schemeClr val="bg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8911389" y="1844842"/>
            <a:ext cx="625642" cy="288758"/>
          </a:xfrm>
          <a:prstGeom prst="ellipse">
            <a:avLst/>
          </a:prstGeom>
          <a:noFill/>
          <a:ln w="22225">
            <a:solidFill>
              <a:schemeClr val="bg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6224336" y="4395408"/>
            <a:ext cx="625642" cy="288758"/>
          </a:xfrm>
          <a:prstGeom prst="ellipse">
            <a:avLst/>
          </a:prstGeom>
          <a:noFill/>
          <a:ln w="22225">
            <a:solidFill>
              <a:schemeClr val="bg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094324"/>
              </p:ext>
            </p:extLst>
          </p:nvPr>
        </p:nvGraphicFramePr>
        <p:xfrm>
          <a:off x="6430959" y="1378735"/>
          <a:ext cx="4572000" cy="2423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8200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727" y="312124"/>
            <a:ext cx="8406063" cy="630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05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568" y="1816353"/>
            <a:ext cx="10411327" cy="3541714"/>
          </a:xfrm>
        </p:spPr>
        <p:txBody>
          <a:bodyPr>
            <a:noAutofit/>
          </a:bodyPr>
          <a:lstStyle/>
          <a:p>
            <a:pPr marL="412750" indent="-412750">
              <a:buFont typeface="Wingdings" charset="2"/>
              <a:buChar char="§"/>
            </a:pPr>
            <a:r>
              <a:rPr lang="en-US" sz="4000" dirty="0" smtClean="0"/>
              <a:t>Botnet ran on University network for 6.15 hours</a:t>
            </a:r>
          </a:p>
          <a:p>
            <a:pPr marL="412750" indent="-412750">
              <a:buFont typeface="Wingdings" charset="2"/>
              <a:buChar char="§"/>
            </a:pPr>
            <a:r>
              <a:rPr lang="en-US" sz="4000" dirty="0" smtClean="0"/>
              <a:t>HTTP-based C&amp;C channel</a:t>
            </a:r>
          </a:p>
          <a:p>
            <a:pPr marL="412750" indent="-412750">
              <a:buFont typeface="Wingdings" charset="2"/>
              <a:buChar char="§"/>
            </a:pPr>
            <a:r>
              <a:rPr lang="en-US" sz="4000" dirty="0" smtClean="0"/>
              <a:t>Send SPAM; perform click-fraud</a:t>
            </a:r>
          </a:p>
          <a:p>
            <a:pPr marL="412750" indent="-412750">
              <a:buFont typeface="Wingdings" charset="2"/>
              <a:buChar char="§"/>
            </a:pPr>
            <a:r>
              <a:rPr lang="de-DE" sz="4000" dirty="0"/>
              <a:t>Md5: </a:t>
            </a:r>
            <a:r>
              <a:rPr lang="de-DE" sz="4000" dirty="0" smtClean="0"/>
              <a:t>bf08e6b02e00d2bc6dd493e93e69872f</a:t>
            </a:r>
            <a:endParaRPr lang="en-US" sz="4000" dirty="0"/>
          </a:p>
        </p:txBody>
      </p:sp>
      <p:sp>
        <p:nvSpPr>
          <p:cNvPr id="4" name="Title 4"/>
          <p:cNvSpPr txBox="1">
            <a:spLocks/>
          </p:cNvSpPr>
          <p:nvPr/>
        </p:nvSpPr>
        <p:spPr>
          <a:xfrm>
            <a:off x="2128697" y="187183"/>
            <a:ext cx="7931427" cy="127997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200">
              <a:lnSpc>
                <a:spcPct val="100000"/>
              </a:lnSpc>
              <a:spcBef>
                <a:spcPts val="0"/>
              </a:spcBef>
            </a:pPr>
            <a:r>
              <a:rPr lang="en-US" sz="7200" b="1" i="1" cap="none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rgbClr val="B82B18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NERIS.EXE</a:t>
            </a:r>
            <a:endParaRPr lang="en-US" sz="7200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41412" y="6320589"/>
            <a:ext cx="7120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smtClean="0"/>
              <a:t>Source: http</a:t>
            </a:r>
            <a:r>
              <a:rPr lang="en-US" i="1" dirty="0"/>
              <a:t>://</a:t>
            </a:r>
            <a:r>
              <a:rPr lang="en-US" i="1" dirty="0" err="1"/>
              <a:t>mcfp.weebly.com</a:t>
            </a:r>
            <a:r>
              <a:rPr lang="en-US" i="1" dirty="0"/>
              <a:t>/ctu-malware-capture-botnet-42.html</a:t>
            </a:r>
          </a:p>
        </p:txBody>
      </p:sp>
    </p:spTree>
    <p:extLst>
      <p:ext uri="{BB962C8B-B14F-4D97-AF65-F5344CB8AC3E}">
        <p14:creationId xmlns:p14="http://schemas.microsoft.com/office/powerpoint/2010/main" val="565690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9959" y="1399254"/>
            <a:ext cx="9905999" cy="35417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i="1" dirty="0" smtClean="0"/>
              <a:t>POST/?c799959d9582d499959791949482d19995939782d2999790969182c699959c949c92959c82c0999582d79995969c959d9d9482c199e79ef8f3edeae0ebf3f7f8f0e1e9f4f893ccd</a:t>
            </a:r>
            <a:br>
              <a:rPr lang="en-US" b="1" i="1" dirty="0" smtClean="0"/>
            </a:br>
            <a:r>
              <a:rPr lang="en-US" b="1" i="1" dirty="0" smtClean="0"/>
              <a:t>dddcccad3c28ac1dcc182c399cdcacdd0a4 </a:t>
            </a:r>
            <a:r>
              <a:rPr lang="en-US" b="1" i="1" dirty="0"/>
              <a:t>HTTP/1.1</a:t>
            </a:r>
            <a:br>
              <a:rPr lang="en-US" b="1" i="1" dirty="0"/>
            </a:br>
            <a:r>
              <a:rPr lang="en-US" b="1" i="1" dirty="0"/>
              <a:t>HTTP/1.1 200 OK</a:t>
            </a:r>
            <a:br>
              <a:rPr lang="en-US" b="1" i="1" dirty="0"/>
            </a:br>
            <a:r>
              <a:rPr lang="en-US" b="1" i="1" dirty="0"/>
              <a:t>Date: Wed, 10 Aug 2011 09:41:53 GMT</a:t>
            </a:r>
            <a:br>
              <a:rPr lang="en-US" b="1" i="1" dirty="0"/>
            </a:br>
            <a:r>
              <a:rPr lang="en-US" b="1" i="1" dirty="0"/>
              <a:t>Server: Apache/2.2.8 (Fedora) DAV/2 PHP/5.2.6 mod\_</a:t>
            </a:r>
            <a:r>
              <a:rPr lang="en-US" b="1" i="1" dirty="0" err="1"/>
              <a:t>ssl</a:t>
            </a:r>
            <a:r>
              <a:rPr lang="en-US" b="1" i="1" dirty="0"/>
              <a:t>/2.2.8 OpenSSL/0.9.8g</a:t>
            </a:r>
            <a:br>
              <a:rPr lang="en-US" b="1" i="1" dirty="0"/>
            </a:br>
            <a:r>
              <a:rPr lang="en-US" b="1" i="1" dirty="0"/>
              <a:t>X-Powered-By: PHP/5.2.6</a:t>
            </a:r>
            <a:br>
              <a:rPr lang="en-US" b="1" i="1" dirty="0"/>
            </a:br>
            <a:r>
              <a:rPr lang="en-US" b="1" i="1" dirty="0"/>
              <a:t>Content-Length: 26</a:t>
            </a:r>
            <a:br>
              <a:rPr lang="en-US" b="1" i="1" dirty="0"/>
            </a:br>
            <a:r>
              <a:rPr lang="en-US" b="1" i="1" dirty="0"/>
              <a:t>Connection: close</a:t>
            </a:r>
            <a:br>
              <a:rPr lang="en-US" b="1" i="1" dirty="0"/>
            </a:br>
            <a:r>
              <a:rPr lang="en-US" b="1" i="1" dirty="0"/>
              <a:t>Content-Type: text/html; charset=UTF-8</a:t>
            </a:r>
            <a:br>
              <a:rPr lang="en-US" b="1" i="1" dirty="0"/>
            </a:br>
            <a:r>
              <a:rPr lang="en-US" b="1" i="1" dirty="0"/>
              <a:t>CB2=212.117.171.138:65500</a:t>
            </a:r>
            <a:endParaRPr lang="en-US" b="1" dirty="0"/>
          </a:p>
        </p:txBody>
      </p:sp>
      <p:sp>
        <p:nvSpPr>
          <p:cNvPr id="4" name="Title 4"/>
          <p:cNvSpPr txBox="1">
            <a:spLocks/>
          </p:cNvSpPr>
          <p:nvPr/>
        </p:nvSpPr>
        <p:spPr>
          <a:xfrm>
            <a:off x="2128697" y="171141"/>
            <a:ext cx="7931427" cy="127997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200">
              <a:lnSpc>
                <a:spcPct val="100000"/>
              </a:lnSpc>
              <a:spcBef>
                <a:spcPts val="0"/>
              </a:spcBef>
            </a:pPr>
            <a:r>
              <a:rPr lang="en-US" sz="7200" b="1" i="1" cap="none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rgbClr val="B82B18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THE HORROR!!</a:t>
            </a:r>
            <a:endParaRPr lang="en-US" sz="7200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</p:spTree>
    <p:extLst>
      <p:ext uri="{BB962C8B-B14F-4D97-AF65-F5344CB8AC3E}">
        <p14:creationId xmlns:p14="http://schemas.microsoft.com/office/powerpoint/2010/main" val="156121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112" y="2226345"/>
            <a:ext cx="7128738" cy="792082"/>
          </a:xfrm>
          <a:prstGeom prst="rect">
            <a:avLst/>
          </a:prstGeom>
        </p:spPr>
      </p:pic>
      <p:sp>
        <p:nvSpPr>
          <p:cNvPr id="6" name="Title 4"/>
          <p:cNvSpPr txBox="1">
            <a:spLocks/>
          </p:cNvSpPr>
          <p:nvPr/>
        </p:nvSpPr>
        <p:spPr>
          <a:xfrm>
            <a:off x="2876446" y="194901"/>
            <a:ext cx="6439107" cy="135635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200">
              <a:lnSpc>
                <a:spcPct val="100000"/>
              </a:lnSpc>
              <a:spcBef>
                <a:spcPts val="0"/>
              </a:spcBef>
            </a:pPr>
            <a:r>
              <a:rPr lang="en-US" sz="9600" b="1" cap="none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rgbClr val="B82B18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The Tools</a:t>
            </a:r>
            <a:endParaRPr lang="en-US" sz="6600" b="1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5642" y="3644451"/>
            <a:ext cx="3215581" cy="11088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3277" y="4856561"/>
            <a:ext cx="3140765" cy="16955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478" y="2926356"/>
            <a:ext cx="4452730" cy="188475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5652" y="5128163"/>
            <a:ext cx="2673965" cy="150410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t="25809" b="24565"/>
          <a:stretch/>
        </p:blipFill>
        <p:spPr>
          <a:xfrm>
            <a:off x="8589617" y="1904328"/>
            <a:ext cx="2540000" cy="126050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8"/>
          <a:srcRect t="36609" b="35912"/>
          <a:stretch/>
        </p:blipFill>
        <p:spPr>
          <a:xfrm>
            <a:off x="8389563" y="3621939"/>
            <a:ext cx="3539987" cy="97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9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58" y="1310914"/>
            <a:ext cx="9183756" cy="51820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1888" y="0"/>
            <a:ext cx="3920987" cy="109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53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617" y="536693"/>
            <a:ext cx="7128738" cy="7920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10" y="1730783"/>
            <a:ext cx="11675670" cy="4566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6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2128697" y="171141"/>
            <a:ext cx="7931427" cy="127997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200">
              <a:lnSpc>
                <a:spcPct val="100000"/>
              </a:lnSpc>
              <a:spcBef>
                <a:spcPts val="0"/>
              </a:spcBef>
            </a:pPr>
            <a:r>
              <a:rPr lang="en-US" sz="7200" b="1" cap="none" dirty="0" smtClean="0">
                <a:ln w="10160">
                  <a:solidFill>
                    <a:srgbClr val="63A0CC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STRATEGY</a:t>
            </a:r>
            <a:endParaRPr lang="en-US" sz="7200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887582" y="1688017"/>
            <a:ext cx="7764379" cy="35417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12750" indent="-412750">
              <a:buFont typeface="Wingdings" charset="2"/>
              <a:buChar char="§"/>
            </a:pPr>
            <a:r>
              <a:rPr lang="en-US" sz="4000" dirty="0" smtClean="0"/>
              <a:t>Feature Selection</a:t>
            </a:r>
            <a:endParaRPr lang="en-US" sz="4000" dirty="0"/>
          </a:p>
          <a:p>
            <a:pPr marL="412750" indent="-412750">
              <a:buFont typeface="Wingdings" charset="2"/>
              <a:buChar char="§"/>
            </a:pPr>
            <a:r>
              <a:rPr lang="en-US" sz="4000" dirty="0"/>
              <a:t>“Masa” Cross-Validation (F1 Score)</a:t>
            </a:r>
          </a:p>
          <a:p>
            <a:pPr marL="412750" indent="-412750">
              <a:buFont typeface="Wingdings" charset="2"/>
              <a:buChar char="§"/>
            </a:pPr>
            <a:r>
              <a:rPr lang="en-US" sz="4000" dirty="0" smtClean="0"/>
              <a:t>Model / Parameter Selection</a:t>
            </a:r>
            <a:endParaRPr lang="en-US" sz="4000" dirty="0"/>
          </a:p>
          <a:p>
            <a:pPr marL="412750" indent="-412750">
              <a:buFont typeface="Wingdings" charset="2"/>
              <a:buChar char="§"/>
            </a:pPr>
            <a:r>
              <a:rPr lang="en-US" sz="4000" dirty="0"/>
              <a:t>Test Totally New </a:t>
            </a:r>
            <a:r>
              <a:rPr lang="en-US" sz="4000" dirty="0" smtClean="0"/>
              <a:t>Data</a:t>
            </a:r>
          </a:p>
          <a:p>
            <a:pPr marL="412750" indent="-412750">
              <a:buFont typeface="Wingdings" charset="2"/>
              <a:buChar char="§"/>
            </a:pPr>
            <a:r>
              <a:rPr lang="en-US" sz="4000" dirty="0" smtClean="0"/>
              <a:t>Deploy to Web (</a:t>
            </a:r>
            <a:r>
              <a:rPr lang="mr-IN" sz="4000" dirty="0" smtClean="0"/>
              <a:t>…</a:t>
            </a:r>
            <a:r>
              <a:rPr lang="en-US" sz="4000" dirty="0" smtClean="0"/>
              <a:t>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9110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1743689" y="187183"/>
            <a:ext cx="7931427" cy="127997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200">
              <a:lnSpc>
                <a:spcPct val="100000"/>
              </a:lnSpc>
              <a:spcBef>
                <a:spcPts val="0"/>
              </a:spcBef>
            </a:pPr>
            <a:r>
              <a:rPr lang="en-US" sz="7200" b="1" i="1" cap="none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rgbClr val="B82B18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TRAINING DATA</a:t>
            </a:r>
            <a:endParaRPr lang="en-US" sz="7200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059714" y="80212"/>
            <a:ext cx="2704945" cy="11041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12750" indent="-412750">
              <a:lnSpc>
                <a:spcPct val="100000"/>
              </a:lnSpc>
              <a:spcBef>
                <a:spcPts val="200"/>
              </a:spcBef>
              <a:buFont typeface="Wingdings" charset="2"/>
              <a:buChar char="§"/>
            </a:pPr>
            <a:r>
              <a:rPr lang="en-US" sz="2000" dirty="0" smtClean="0"/>
              <a:t>360 MB CSV</a:t>
            </a:r>
          </a:p>
          <a:p>
            <a:pPr marL="412750" indent="-412750">
              <a:lnSpc>
                <a:spcPct val="100000"/>
              </a:lnSpc>
              <a:spcBef>
                <a:spcPts val="200"/>
              </a:spcBef>
              <a:buFont typeface="Wingdings" charset="2"/>
              <a:buChar char="§"/>
            </a:pPr>
            <a:r>
              <a:rPr lang="en-US" sz="2000" dirty="0" smtClean="0"/>
              <a:t>1.8mm rows raw</a:t>
            </a:r>
          </a:p>
          <a:p>
            <a:pPr marL="412750" indent="-412750">
              <a:lnSpc>
                <a:spcPct val="100000"/>
              </a:lnSpc>
              <a:spcBef>
                <a:spcPts val="200"/>
              </a:spcBef>
              <a:buFont typeface="Wingdings" charset="2"/>
              <a:buChar char="§"/>
            </a:pPr>
            <a:r>
              <a:rPr lang="en-US" sz="2000" dirty="0" smtClean="0"/>
              <a:t>902k rows clean</a:t>
            </a:r>
          </a:p>
          <a:p>
            <a:pPr marL="412750" indent="-412750">
              <a:lnSpc>
                <a:spcPct val="100000"/>
              </a:lnSpc>
              <a:spcBef>
                <a:spcPts val="200"/>
              </a:spcBef>
              <a:buFont typeface="Wingdings" charset="2"/>
              <a:buChar char="§"/>
            </a:pPr>
            <a:r>
              <a:rPr lang="en-US" sz="2000" dirty="0"/>
              <a:t>2</a:t>
            </a:r>
            <a:r>
              <a:rPr lang="en-US" sz="2000" dirty="0" smtClean="0"/>
              <a:t>% Malware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981" y="1195039"/>
            <a:ext cx="7136925" cy="566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430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>
            <a:spLocks/>
          </p:cNvSpPr>
          <p:nvPr/>
        </p:nvSpPr>
        <p:spPr>
          <a:xfrm>
            <a:off x="0" y="171141"/>
            <a:ext cx="11935326" cy="127997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200">
              <a:lnSpc>
                <a:spcPct val="100000"/>
              </a:lnSpc>
              <a:spcBef>
                <a:spcPts val="0"/>
              </a:spcBef>
            </a:pPr>
            <a:r>
              <a:rPr lang="en-US" sz="7200" b="1" cap="none" dirty="0" smtClean="0">
                <a:ln w="10160">
                  <a:solidFill>
                    <a:srgbClr val="63A0CC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SAMPLE WEIGHT (Example) </a:t>
            </a:r>
            <a:endParaRPr lang="en-US" sz="7200" dirty="0">
              <a:pattFill prst="narHorz">
                <a:fgClr>
                  <a:srgbClr val="B82B18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8101" t="8362" r="8674" b="4895"/>
          <a:stretch/>
        </p:blipFill>
        <p:spPr>
          <a:xfrm>
            <a:off x="2912853" y="1340626"/>
            <a:ext cx="6288506" cy="491579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41412" y="6320589"/>
            <a:ext cx="9831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Source</a:t>
            </a:r>
            <a:r>
              <a:rPr lang="en-US" i="1" dirty="0"/>
              <a:t>: http://</a:t>
            </a:r>
            <a:r>
              <a:rPr lang="en-US" i="1" dirty="0" err="1" smtClean="0"/>
              <a:t>scikit-learn.org</a:t>
            </a:r>
            <a:r>
              <a:rPr lang="en-US" i="1" dirty="0" smtClean="0"/>
              <a:t>/stable/</a:t>
            </a:r>
            <a:r>
              <a:rPr lang="en-US" i="1" dirty="0" err="1" smtClean="0"/>
              <a:t>auto_examples</a:t>
            </a:r>
            <a:r>
              <a:rPr lang="en-US" i="1" dirty="0" smtClean="0"/>
              <a:t>/</a:t>
            </a:r>
            <a:r>
              <a:rPr lang="en-US" i="1" dirty="0" err="1" smtClean="0"/>
              <a:t>svm</a:t>
            </a:r>
            <a:r>
              <a:rPr lang="en-US" i="1" dirty="0" smtClean="0"/>
              <a:t>/</a:t>
            </a:r>
            <a:r>
              <a:rPr lang="en-US" i="1" dirty="0" err="1" smtClean="0"/>
              <a:t>plot_separating_hyperplane_unbalanced.html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57012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1_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1841</TotalTime>
  <Words>154</Words>
  <Application>Microsoft Macintosh PowerPoint</Application>
  <PresentationFormat>Widescreen</PresentationFormat>
  <Paragraphs>55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Mangal</vt:lpstr>
      <vt:lpstr>Trebuchet MS</vt:lpstr>
      <vt:lpstr>Tw Cen MT</vt:lpstr>
      <vt:lpstr>Wingdings</vt:lpstr>
      <vt:lpstr>Circuit</vt:lpstr>
      <vt:lpstr>1_Circuit</vt:lpstr>
      <vt:lpstr>FINDING NERIS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NERIS</dc:title>
  <dc:creator>Microsoft Office User</dc:creator>
  <cp:lastModifiedBy>Microsoft Office User</cp:lastModifiedBy>
  <cp:revision>50</cp:revision>
  <dcterms:created xsi:type="dcterms:W3CDTF">2017-02-21T02:43:45Z</dcterms:created>
  <dcterms:modified xsi:type="dcterms:W3CDTF">2017-02-23T06:08:28Z</dcterms:modified>
</cp:coreProperties>
</file>

<file path=docProps/thumbnail.jpeg>
</file>